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6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22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0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6900" y="4684458"/>
            <a:ext cx="795020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dirty="0" err="1"/>
              <a:t>Classe</a:t>
            </a:r>
            <a:r>
              <a:rPr lang="en-US" sz="3500" dirty="0"/>
              <a:t> Mobile Informatique </a:t>
            </a:r>
            <a:r>
              <a:rPr lang="en-US" sz="3500" dirty="0" err="1"/>
              <a:t>Basée</a:t>
            </a:r>
            <a:r>
              <a:rPr lang="en-US" sz="3500" dirty="0"/>
              <a:t> sur des Raspberry Pi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F0B024-A149-330A-C8AA-3B5D2CBFBE57}"/>
              </a:ext>
            </a:extLst>
          </p:cNvPr>
          <p:cNvSpPr/>
          <p:nvPr/>
        </p:nvSpPr>
        <p:spPr>
          <a:xfrm>
            <a:off x="0" y="0"/>
            <a:ext cx="9144000" cy="4425417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fruit, logo, baie&#10;&#10;Description générée automatiquement">
            <a:extLst>
              <a:ext uri="{FF2B5EF4-FFF2-40B4-BE49-F238E27FC236}">
                <a16:creationId xmlns:a16="http://schemas.microsoft.com/office/drawing/2014/main" id="{9D24BABA-3117-172F-D6CF-8022FEE4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6883"/>
            <a:ext cx="4078127" cy="3971649"/>
          </a:xfrm>
          <a:prstGeom prst="rect">
            <a:avLst/>
          </a:prstGeom>
        </p:spPr>
      </p:pic>
      <p:pic>
        <p:nvPicPr>
          <p:cNvPr id="28" name="Image 27" descr="Une image contenant Appareils électroniques, Composant électronique, Ingénierie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9456E905-1881-1E08-F0E4-0C0DCBF1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92354" cy="4297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EA0F5D-B080-8622-F4DB-741251B841C7}"/>
              </a:ext>
            </a:extLst>
          </p:cNvPr>
          <p:cNvSpPr/>
          <p:nvPr/>
        </p:nvSpPr>
        <p:spPr>
          <a:xfrm>
            <a:off x="0" y="0"/>
            <a:ext cx="4285502" cy="6858000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499" y="308220"/>
            <a:ext cx="3117384" cy="857829"/>
          </a:xfrm>
        </p:spPr>
        <p:txBody>
          <a:bodyPr anchor="ctr">
            <a:normAutofit/>
          </a:bodyPr>
          <a:lstStyle/>
          <a:p>
            <a:r>
              <a:rPr lang="fr-FR" sz="3500" dirty="0"/>
              <a:t>Objectifs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241" y="1340190"/>
            <a:ext cx="4518275" cy="4822556"/>
          </a:xfrm>
        </p:spPr>
        <p:txBody>
          <a:bodyPr anchor="ctr">
            <a:normAutofit/>
          </a:bodyPr>
          <a:lstStyle/>
          <a:p>
            <a:r>
              <a:rPr lang="fr-FR" sz="1700" dirty="0"/>
              <a:t>Réaliser un POC et valider la faisabilité d’une classe mobile informatique uniquement à base de Raspberry Pi</a:t>
            </a:r>
          </a:p>
          <a:p>
            <a:r>
              <a:rPr lang="fr-FR" sz="1700" dirty="0"/>
              <a:t>Réduire les coûts d'installation et de maintenance.</a:t>
            </a:r>
          </a:p>
          <a:p>
            <a:r>
              <a:rPr lang="fr-FR" sz="1700" dirty="0"/>
              <a:t>Concevoir une salle informatique '</a:t>
            </a:r>
            <a:r>
              <a:rPr lang="fr-FR" sz="1700" dirty="0" err="1"/>
              <a:t>low</a:t>
            </a:r>
            <a:r>
              <a:rPr lang="fr-FR" sz="1700" dirty="0"/>
              <a:t> tech' avec une faible consommation énergétique.</a:t>
            </a:r>
          </a:p>
          <a:p>
            <a:r>
              <a:rPr lang="fr-FR" sz="1700" dirty="0"/>
              <a:t>Offrir un environnement éducatif adapté à l’apprentissage de l’informatique, de la robotique et aux projets DIY.</a:t>
            </a:r>
          </a:p>
          <a:p>
            <a:r>
              <a:rPr lang="fr-FR" sz="1600" dirty="0"/>
              <a:t>Fournir un environnement de formation flexible, portable et performant.</a:t>
            </a:r>
          </a:p>
        </p:txBody>
      </p:sp>
      <p:pic>
        <p:nvPicPr>
          <p:cNvPr id="19" name="Image 18" descr="Une image contenant Appareils électroniques, clavier, Matériel de bureau, Appareil de saisie&#10;&#10;Description générée automatiquement">
            <a:extLst>
              <a:ext uri="{FF2B5EF4-FFF2-40B4-BE49-F238E27FC236}">
                <a16:creationId xmlns:a16="http://schemas.microsoft.com/office/drawing/2014/main" id="{671C933F-8F57-BD50-4D7E-1E93CA14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9" y="4450245"/>
            <a:ext cx="3938714" cy="1723187"/>
          </a:xfrm>
          <a:prstGeom prst="rect">
            <a:avLst/>
          </a:prstGeom>
        </p:spPr>
      </p:pic>
      <p:pic>
        <p:nvPicPr>
          <p:cNvPr id="4" name="Image 3" descr="Une image contenant texte, fruit, logo, baie&#10;&#10;Description générée automatiquement">
            <a:extLst>
              <a:ext uri="{FF2B5EF4-FFF2-40B4-BE49-F238E27FC236}">
                <a16:creationId xmlns:a16="http://schemas.microsoft.com/office/drawing/2014/main" id="{040A528A-8FA5-A94D-B6DE-E6113AEA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3" y="288614"/>
            <a:ext cx="4078127" cy="3971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344" y="189894"/>
            <a:ext cx="4084711" cy="1108349"/>
          </a:xfrm>
        </p:spPr>
        <p:txBody>
          <a:bodyPr anchor="b">
            <a:normAutofit/>
          </a:bodyPr>
          <a:lstStyle/>
          <a:p>
            <a:r>
              <a:rPr lang="fr-FR" sz="2800" dirty="0"/>
              <a:t>Infrastructure Matérielle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516" y="1848463"/>
            <a:ext cx="4532940" cy="45793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Serveur : Raspberry Pi 400</a:t>
            </a:r>
          </a:p>
          <a:p>
            <a:pPr lvl="1">
              <a:lnSpc>
                <a:spcPct val="90000"/>
              </a:lnSpc>
            </a:pPr>
            <a:r>
              <a:rPr lang="en-US" sz="1400" b="0" i="0" dirty="0" err="1">
                <a:effectLst/>
              </a:rPr>
              <a:t>Processeur</a:t>
            </a:r>
            <a:r>
              <a:rPr lang="en-US" sz="1400" b="0" i="0" dirty="0">
                <a:effectLst/>
              </a:rPr>
              <a:t> Broadcom Quad-core @ 1,8 GHz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4 Go de RAM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Stockage sur SD </a:t>
            </a:r>
            <a:r>
              <a:rPr lang="fr-FR" sz="1400" dirty="0" err="1"/>
              <a:t>Card</a:t>
            </a:r>
            <a:r>
              <a:rPr lang="fr-FR" sz="1400" dirty="0"/>
              <a:t> de 32 Go.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Ethernet ou Wifi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OS Raspberry Pi Lite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Fournit des services essentiels : LDAP, DNS, Wiki, </a:t>
            </a:r>
            <a:r>
              <a:rPr lang="fr-FR" sz="1400" dirty="0" err="1"/>
              <a:t>AdGuard</a:t>
            </a:r>
            <a:r>
              <a:rPr lang="fr-FR" sz="1400" dirty="0"/>
              <a:t> Home, Proxy, etc.</a:t>
            </a:r>
          </a:p>
          <a:p>
            <a:pPr marL="0" indent="0">
              <a:lnSpc>
                <a:spcPct val="90000"/>
              </a:lnSpc>
              <a:buNone/>
            </a:pP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2400" dirty="0"/>
              <a:t>Clients : Raspberry Pi 500</a:t>
            </a:r>
          </a:p>
          <a:p>
            <a:pPr lvl="1">
              <a:lnSpc>
                <a:spcPct val="90000"/>
              </a:lnSpc>
            </a:pPr>
            <a:r>
              <a:rPr lang="en-US" sz="1400" b="0" i="0" dirty="0" err="1">
                <a:effectLst/>
              </a:rPr>
              <a:t>Processeur</a:t>
            </a:r>
            <a:r>
              <a:rPr lang="en-US" sz="1400" b="0" i="0" dirty="0">
                <a:effectLst/>
              </a:rPr>
              <a:t> Broadcom Quad-core @</a:t>
            </a:r>
            <a:r>
              <a:rPr lang="fr-FR" sz="1400" b="0" i="0" dirty="0">
                <a:effectLst/>
              </a:rPr>
              <a:t> 2,4 GHz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effectLst/>
              </a:rPr>
              <a:t>8</a:t>
            </a:r>
            <a:r>
              <a:rPr lang="fr-FR" sz="1400" dirty="0"/>
              <a:t> Go de RAM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Stockage sur SD </a:t>
            </a:r>
            <a:r>
              <a:rPr lang="fr-FR" sz="1400" dirty="0" err="1"/>
              <a:t>Card</a:t>
            </a:r>
            <a:r>
              <a:rPr lang="fr-FR" sz="1400" dirty="0"/>
              <a:t> de 32 Go.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Ethernet ou Wifi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Raspberry Pi OS avec environnement graphique et applications utiles pour l’apprentissage de l’informatique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6E147-73DB-E4BB-14D4-4B01CB396CF0}"/>
              </a:ext>
            </a:extLst>
          </p:cNvPr>
          <p:cNvSpPr/>
          <p:nvPr/>
        </p:nvSpPr>
        <p:spPr>
          <a:xfrm>
            <a:off x="0" y="0"/>
            <a:ext cx="4285502" cy="6858000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The Pi 500 is much faster, but lacks M.2 | Jeff Geerling">
            <a:extLst>
              <a:ext uri="{FF2B5EF4-FFF2-40B4-BE49-F238E27FC236}">
                <a16:creationId xmlns:a16="http://schemas.microsoft.com/office/drawing/2014/main" id="{4DE118CB-FC18-DF68-B527-C8F7D1C2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" y="3567755"/>
            <a:ext cx="4152092" cy="2770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 rumeurs sur le Raspberry Pi 500, le modèle avec clavier intégré façon  ordinosaure - MacGeneration">
            <a:extLst>
              <a:ext uri="{FF2B5EF4-FFF2-40B4-BE49-F238E27FC236}">
                <a16:creationId xmlns:a16="http://schemas.microsoft.com/office/drawing/2014/main" id="{8129FFDA-ADE8-FB21-1B3B-9E1DD6EB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" y="398766"/>
            <a:ext cx="4155336" cy="2770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218" y="424541"/>
            <a:ext cx="4091691" cy="633699"/>
          </a:xfrm>
        </p:spPr>
        <p:txBody>
          <a:bodyPr anchor="b">
            <a:normAutofit/>
          </a:bodyPr>
          <a:lstStyle/>
          <a:p>
            <a:r>
              <a:rPr lang="fr-FR" sz="2800" dirty="0"/>
              <a:t>Services Serveur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762" y="1598455"/>
            <a:ext cx="4285502" cy="51094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LDAP : Gestion centralisée des utilisateurs.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DNS : Résolution des noms locaux et gestion des domaines.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Wiki (</a:t>
            </a:r>
            <a:r>
              <a:rPr lang="fr-FR" sz="1600" dirty="0" err="1"/>
              <a:t>DokuWiki</a:t>
            </a:r>
            <a:r>
              <a:rPr lang="fr-FR" sz="1600" dirty="0"/>
              <a:t>) : Documentation de la classe.</a:t>
            </a:r>
          </a:p>
          <a:p>
            <a:pPr>
              <a:lnSpc>
                <a:spcPct val="90000"/>
              </a:lnSpc>
            </a:pPr>
            <a:r>
              <a:rPr lang="fr-FR" sz="1600" dirty="0" err="1"/>
              <a:t>AdGuard</a:t>
            </a:r>
            <a:r>
              <a:rPr lang="fr-FR" sz="1600" dirty="0"/>
              <a:t> Home : Filtrage DNS pour le contrôle des accès.</a:t>
            </a:r>
          </a:p>
          <a:p>
            <a:pPr>
              <a:lnSpc>
                <a:spcPct val="90000"/>
              </a:lnSpc>
            </a:pPr>
            <a:r>
              <a:rPr lang="fr-FR" sz="1600" dirty="0" err="1"/>
              <a:t>OwnCloud</a:t>
            </a:r>
            <a:r>
              <a:rPr lang="fr-FR" sz="1600" dirty="0"/>
              <a:t> : Stockage et partage de fichiers.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Nginx Proxy Manager : Gestion des proxys inverses et certificats SSL.</a:t>
            </a:r>
          </a:p>
          <a:p>
            <a:pPr>
              <a:lnSpc>
                <a:spcPct val="90000"/>
              </a:lnSpc>
            </a:pPr>
            <a:r>
              <a:rPr lang="fr-FR" sz="1600" dirty="0" err="1"/>
              <a:t>Glances</a:t>
            </a:r>
            <a:r>
              <a:rPr lang="fr-FR" sz="1600" dirty="0"/>
              <a:t> : Monitoring des performances.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Et bien plus encore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BA2D6-4346-1561-08B6-35FDEF0C464F}"/>
              </a:ext>
            </a:extLst>
          </p:cNvPr>
          <p:cNvSpPr/>
          <p:nvPr/>
        </p:nvSpPr>
        <p:spPr>
          <a:xfrm>
            <a:off x="0" y="0"/>
            <a:ext cx="4285502" cy="6858000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7645DF7C-EF03-7746-D150-8A5B5F53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42" y="4514121"/>
            <a:ext cx="2818225" cy="1611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8D0C9FF-AABC-9A15-EE94-FA1180DA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2" y="1673267"/>
            <a:ext cx="2861863" cy="169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64A4CA-565F-0A5D-B64F-B0014F275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59" y="3208735"/>
            <a:ext cx="2818224" cy="1483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40F85DA-ECAC-33BD-87AB-E9516F5B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6" y="216383"/>
            <a:ext cx="2818227" cy="159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502" y="488610"/>
            <a:ext cx="4425729" cy="577655"/>
          </a:xfrm>
        </p:spPr>
        <p:txBody>
          <a:bodyPr anchor="b">
            <a:normAutofit fontScale="90000"/>
          </a:bodyPr>
          <a:lstStyle/>
          <a:p>
            <a:r>
              <a:rPr lang="fr-FR" sz="2800" dirty="0"/>
              <a:t>Configuration Réseau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5090"/>
            <a:ext cx="4363916" cy="4606218"/>
          </a:xfrm>
        </p:spPr>
        <p:txBody>
          <a:bodyPr anchor="t">
            <a:normAutofit lnSpcReduction="10000"/>
          </a:bodyPr>
          <a:lstStyle/>
          <a:p>
            <a:r>
              <a:rPr lang="fr-FR" dirty="0"/>
              <a:t>Serveur :</a:t>
            </a:r>
          </a:p>
          <a:p>
            <a:pPr lvl="1"/>
            <a:r>
              <a:rPr lang="fr-FR" dirty="0"/>
              <a:t>IP : 192.168.1.10</a:t>
            </a:r>
            <a:br>
              <a:rPr lang="fr-FR" dirty="0"/>
            </a:br>
            <a:endParaRPr lang="fr-FR" dirty="0"/>
          </a:p>
          <a:p>
            <a:r>
              <a:rPr lang="fr-FR" dirty="0"/>
              <a:t>Clients :</a:t>
            </a:r>
          </a:p>
          <a:p>
            <a:pPr lvl="1"/>
            <a:r>
              <a:rPr lang="fr-FR" dirty="0" err="1"/>
              <a:t>IPs</a:t>
            </a:r>
            <a:r>
              <a:rPr lang="fr-FR" dirty="0"/>
              <a:t> : 192.168.1.20 à 192.168.1.30</a:t>
            </a:r>
            <a:br>
              <a:rPr lang="fr-FR" dirty="0"/>
            </a:br>
            <a:endParaRPr lang="fr-FR" dirty="0"/>
          </a:p>
          <a:p>
            <a:r>
              <a:rPr lang="fr-FR" dirty="0"/>
              <a:t>Routeur : Connecte tous les équipements en Wifi ou Ethernet selon les besoins</a:t>
            </a:r>
            <a:br>
              <a:rPr lang="fr-FR" dirty="0"/>
            </a:br>
            <a:endParaRPr lang="fr-FR" dirty="0"/>
          </a:p>
          <a:p>
            <a:r>
              <a:rPr lang="fr-FR" dirty="0"/>
              <a:t>Restrictions réseau gérées par </a:t>
            </a:r>
            <a:r>
              <a:rPr lang="fr-FR" dirty="0" err="1"/>
              <a:t>AdGuard</a:t>
            </a:r>
            <a:r>
              <a:rPr lang="fr-FR" dirty="0"/>
              <a:t>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5A3C-42DA-6F7C-445F-2D805B9299DC}"/>
              </a:ext>
            </a:extLst>
          </p:cNvPr>
          <p:cNvSpPr/>
          <p:nvPr/>
        </p:nvSpPr>
        <p:spPr>
          <a:xfrm>
            <a:off x="0" y="0"/>
            <a:ext cx="4285502" cy="6858000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cercle, horloge, texte&#10;&#10;Description générée automatiquement">
            <a:extLst>
              <a:ext uri="{FF2B5EF4-FFF2-40B4-BE49-F238E27FC236}">
                <a16:creationId xmlns:a16="http://schemas.microsoft.com/office/drawing/2014/main" id="{8A888ED3-E9D1-6DA3-C805-AAE929C9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" y="328065"/>
            <a:ext cx="4160172" cy="4160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4333B7-7BD3-3A5F-8DF9-1316E59CD322}"/>
              </a:ext>
            </a:extLst>
          </p:cNvPr>
          <p:cNvSpPr/>
          <p:nvPr/>
        </p:nvSpPr>
        <p:spPr>
          <a:xfrm>
            <a:off x="8148" y="1695112"/>
            <a:ext cx="9144000" cy="5162888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79" y="73596"/>
            <a:ext cx="8358576" cy="968544"/>
          </a:xfrm>
        </p:spPr>
        <p:txBody>
          <a:bodyPr anchor="b">
            <a:normAutofit/>
          </a:bodyPr>
          <a:lstStyle/>
          <a:p>
            <a:r>
              <a:rPr lang="fr-FR" sz="2800" dirty="0"/>
              <a:t>Applications POSTES </a:t>
            </a:r>
            <a:r>
              <a:rPr lang="fr-FR" sz="2800" dirty="0" err="1"/>
              <a:t>ClientS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12" y="1870780"/>
            <a:ext cx="5339821" cy="503957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Programmation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Environnement C et C++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Environnement Python</a:t>
            </a:r>
          </a:p>
          <a:p>
            <a:pPr lvl="1">
              <a:lnSpc>
                <a:spcPct val="90000"/>
              </a:lnSpc>
            </a:pPr>
            <a:r>
              <a:rPr lang="fr-FR" sz="2000" dirty="0" err="1"/>
              <a:t>Thonny</a:t>
            </a:r>
            <a:r>
              <a:rPr lang="fr-FR" sz="2000" dirty="0"/>
              <a:t> IDE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Scratch IDE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VS Studio Code IDE</a:t>
            </a:r>
          </a:p>
          <a:p>
            <a:pPr>
              <a:lnSpc>
                <a:spcPct val="90000"/>
              </a:lnSpc>
            </a:pPr>
            <a:r>
              <a:rPr lang="fr-FR" dirty="0"/>
              <a:t>Robotique </a:t>
            </a:r>
          </a:p>
          <a:p>
            <a:pPr lvl="1">
              <a:lnSpc>
                <a:spcPct val="90000"/>
              </a:lnSpc>
            </a:pPr>
            <a:r>
              <a:rPr lang="fr-FR" sz="2000" dirty="0" err="1"/>
              <a:t>Blockly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2000" dirty="0" err="1"/>
              <a:t>Fritzing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2000" dirty="0"/>
              <a:t>Arduino IDE</a:t>
            </a:r>
          </a:p>
          <a:p>
            <a:pPr>
              <a:lnSpc>
                <a:spcPct val="90000"/>
              </a:lnSpc>
            </a:pPr>
            <a:r>
              <a:rPr lang="fr-FR" dirty="0"/>
              <a:t>Bureautique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LibreOffice</a:t>
            </a:r>
          </a:p>
          <a:p>
            <a:pPr lvl="1">
              <a:lnSpc>
                <a:spcPct val="90000"/>
              </a:lnSpc>
            </a:pPr>
            <a:r>
              <a:rPr lang="fr-FR" sz="2000" dirty="0" err="1"/>
              <a:t>Chromium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2000" dirty="0"/>
              <a:t>Brave</a:t>
            </a:r>
          </a:p>
          <a:p>
            <a:pPr lvl="1">
              <a:lnSpc>
                <a:spcPct val="90000"/>
              </a:lnSpc>
            </a:pPr>
            <a:endParaRPr lang="fr-FR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04C92F-9119-3438-8E10-5ADF337FBF6E}"/>
              </a:ext>
            </a:extLst>
          </p:cNvPr>
          <p:cNvSpPr txBox="1">
            <a:spLocks/>
          </p:cNvSpPr>
          <p:nvPr/>
        </p:nvSpPr>
        <p:spPr>
          <a:xfrm>
            <a:off x="4933801" y="1695112"/>
            <a:ext cx="2711636" cy="5498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24C960-9E50-DBEF-110E-482C4E60928B}"/>
              </a:ext>
            </a:extLst>
          </p:cNvPr>
          <p:cNvSpPr txBox="1"/>
          <p:nvPr/>
        </p:nvSpPr>
        <p:spPr>
          <a:xfrm>
            <a:off x="4933801" y="1870780"/>
            <a:ext cx="45754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Inkscape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FreeCAD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Prusa Slicer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Pinta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KiCad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EasyEDA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Réseau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Wireshark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Nmap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Docker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Portainer</a:t>
            </a:r>
            <a:endParaRPr lang="fr-FR" sz="2000" dirty="0"/>
          </a:p>
        </p:txBody>
      </p:sp>
      <p:pic>
        <p:nvPicPr>
          <p:cNvPr id="12" name="Image 11" descr="Une image contenant texte, fruit, logo, baie&#10;&#10;Description générée automatiquement">
            <a:extLst>
              <a:ext uri="{FF2B5EF4-FFF2-40B4-BE49-F238E27FC236}">
                <a16:creationId xmlns:a16="http://schemas.microsoft.com/office/drawing/2014/main" id="{6A433D04-900B-8F73-9A67-784B69A1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9" y="125948"/>
            <a:ext cx="1367818" cy="1332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21088"/>
            <a:ext cx="4285502" cy="961563"/>
          </a:xfrm>
        </p:spPr>
        <p:txBody>
          <a:bodyPr anchor="b">
            <a:normAutofit/>
          </a:bodyPr>
          <a:lstStyle/>
          <a:p>
            <a:r>
              <a:rPr lang="fr-FR" sz="2800" dirty="0"/>
              <a:t>Performance et Consommation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51871"/>
            <a:ext cx="4397496" cy="4907047"/>
          </a:xfrm>
        </p:spPr>
        <p:txBody>
          <a:bodyPr anchor="t">
            <a:normAutofit fontScale="92500" lnSpcReduction="20000"/>
          </a:bodyPr>
          <a:lstStyle/>
          <a:p>
            <a:r>
              <a:rPr lang="fr-FR" dirty="0"/>
              <a:t>Serveur</a:t>
            </a:r>
          </a:p>
          <a:p>
            <a:pPr lvl="1"/>
            <a:r>
              <a:rPr lang="fr-FR" sz="1500" dirty="0"/>
              <a:t>Mode IDLE</a:t>
            </a:r>
          </a:p>
          <a:p>
            <a:pPr lvl="2"/>
            <a:r>
              <a:rPr lang="fr-FR" sz="1500" dirty="0"/>
              <a:t>Utilisation RAM totale : moins de 900 Mo sur 4 Go disponibles</a:t>
            </a:r>
          </a:p>
          <a:p>
            <a:pPr lvl="2"/>
            <a:r>
              <a:rPr lang="fr-FR" sz="1500" dirty="0"/>
              <a:t>X Watts</a:t>
            </a:r>
          </a:p>
          <a:p>
            <a:pPr lvl="1"/>
            <a:r>
              <a:rPr lang="fr-FR" sz="1700" dirty="0"/>
              <a:t>Mode Charge</a:t>
            </a:r>
          </a:p>
          <a:p>
            <a:pPr lvl="2"/>
            <a:r>
              <a:rPr lang="fr-FR" sz="1500" dirty="0" err="1"/>
              <a:t>Xxxxx</a:t>
            </a:r>
            <a:endParaRPr lang="fr-FR" sz="1500" dirty="0"/>
          </a:p>
          <a:p>
            <a:pPr lvl="2"/>
            <a:r>
              <a:rPr lang="fr-FR" sz="1500" dirty="0"/>
              <a:t>X Watts</a:t>
            </a:r>
          </a:p>
          <a:p>
            <a:r>
              <a:rPr lang="fr-FR" dirty="0"/>
              <a:t>Client</a:t>
            </a:r>
          </a:p>
          <a:p>
            <a:pPr lvl="1"/>
            <a:r>
              <a:rPr lang="fr-FR" sz="1500" dirty="0"/>
              <a:t>Mode IDLE</a:t>
            </a:r>
          </a:p>
          <a:p>
            <a:pPr lvl="2"/>
            <a:r>
              <a:rPr lang="fr-FR" sz="1500" dirty="0"/>
              <a:t>Utilisation RAM totale : moins de 900 Mo sur 4 Go disponibles</a:t>
            </a:r>
          </a:p>
          <a:p>
            <a:pPr lvl="2"/>
            <a:r>
              <a:rPr lang="fr-FR" sz="1500" dirty="0"/>
              <a:t>X Watts</a:t>
            </a:r>
          </a:p>
          <a:p>
            <a:pPr lvl="1"/>
            <a:r>
              <a:rPr lang="fr-FR" sz="1700" dirty="0"/>
              <a:t>Mode Charge</a:t>
            </a:r>
          </a:p>
          <a:p>
            <a:pPr lvl="2"/>
            <a:r>
              <a:rPr lang="fr-FR" sz="1500" dirty="0" err="1"/>
              <a:t>Xxxxx</a:t>
            </a:r>
            <a:endParaRPr lang="fr-FR" sz="1500" dirty="0"/>
          </a:p>
          <a:p>
            <a:pPr lvl="2"/>
            <a:r>
              <a:rPr lang="fr-FR" sz="1500" dirty="0"/>
              <a:t>X Watts</a:t>
            </a:r>
          </a:p>
          <a:p>
            <a:pPr lvl="2"/>
            <a:endParaRPr lang="fr-FR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C6E52-C086-6D73-FAB4-11BA18854B3A}"/>
              </a:ext>
            </a:extLst>
          </p:cNvPr>
          <p:cNvSpPr/>
          <p:nvPr/>
        </p:nvSpPr>
        <p:spPr>
          <a:xfrm>
            <a:off x="0" y="0"/>
            <a:ext cx="4285502" cy="6858000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 descr="SmartPlug Revogi Prise Pilotable Compteur d'énergie Bluetooth, Cyber  Express Electronics">
            <a:extLst>
              <a:ext uri="{FF2B5EF4-FFF2-40B4-BE49-F238E27FC236}">
                <a16:creationId xmlns:a16="http://schemas.microsoft.com/office/drawing/2014/main" id="{97DC14A4-E33D-63A2-4240-0584ED81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0" y="2930955"/>
            <a:ext cx="3591289" cy="359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 nucléaire à la rescousse des datacenters ? | Alliancy">
            <a:extLst>
              <a:ext uri="{FF2B5EF4-FFF2-40B4-BE49-F238E27FC236}">
                <a16:creationId xmlns:a16="http://schemas.microsoft.com/office/drawing/2014/main" id="{88F1EF69-4AB1-AFC8-F79C-C34D0C74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0" y="321088"/>
            <a:ext cx="3591289" cy="239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500" y="0"/>
            <a:ext cx="3654990" cy="1326321"/>
          </a:xfrm>
        </p:spPr>
        <p:txBody>
          <a:bodyPr/>
          <a:lstStyle/>
          <a:p>
            <a:r>
              <a:rPr dirty="0" err="1"/>
              <a:t>Avantages</a:t>
            </a:r>
            <a:r>
              <a:rPr dirty="0"/>
              <a:t> et </a:t>
            </a:r>
            <a:r>
              <a:rPr dirty="0" err="1"/>
              <a:t>Limites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07713"/>
            <a:ext cx="4150894" cy="5004769"/>
          </a:xfrm>
        </p:spPr>
        <p:txBody>
          <a:bodyPr>
            <a:normAutofit/>
          </a:bodyPr>
          <a:lstStyle/>
          <a:p>
            <a:r>
              <a:rPr dirty="0" err="1"/>
              <a:t>Avantages</a:t>
            </a:r>
            <a:endParaRPr dirty="0"/>
          </a:p>
          <a:p>
            <a:pPr lvl="1"/>
            <a:r>
              <a:rPr sz="1600" dirty="0"/>
              <a:t>Solution </a:t>
            </a:r>
            <a:r>
              <a:rPr sz="1600" dirty="0" err="1"/>
              <a:t>économique</a:t>
            </a:r>
            <a:r>
              <a:rPr sz="1600" dirty="0"/>
              <a:t> et portable</a:t>
            </a:r>
          </a:p>
          <a:p>
            <a:pPr lvl="1"/>
            <a:r>
              <a:rPr sz="1600" dirty="0" err="1"/>
              <a:t>Consommation</a:t>
            </a:r>
            <a:r>
              <a:rPr sz="1600" dirty="0"/>
              <a:t> </a:t>
            </a:r>
            <a:r>
              <a:rPr sz="1600" dirty="0" err="1"/>
              <a:t>énergétique</a:t>
            </a:r>
            <a:r>
              <a:rPr sz="1600" dirty="0"/>
              <a:t> </a:t>
            </a:r>
            <a:r>
              <a:rPr sz="1600" dirty="0" err="1"/>
              <a:t>minimale</a:t>
            </a:r>
            <a:endParaRPr sz="1600" dirty="0"/>
          </a:p>
          <a:p>
            <a:pPr lvl="1"/>
            <a:r>
              <a:rPr sz="1600" dirty="0" err="1"/>
              <a:t>Hautement</a:t>
            </a:r>
            <a:r>
              <a:rPr sz="1600" dirty="0"/>
              <a:t> </a:t>
            </a:r>
            <a:r>
              <a:rPr sz="1600" dirty="0" err="1"/>
              <a:t>personnalisable</a:t>
            </a:r>
            <a:r>
              <a:rPr sz="1600" dirty="0"/>
              <a:t> pour </a:t>
            </a:r>
            <a:r>
              <a:rPr sz="1600" dirty="0" err="1"/>
              <a:t>différents</a:t>
            </a:r>
            <a:r>
              <a:rPr sz="1600" dirty="0"/>
              <a:t> </a:t>
            </a:r>
            <a:r>
              <a:rPr sz="1600" dirty="0" err="1"/>
              <a:t>besoins</a:t>
            </a:r>
            <a:r>
              <a:rPr sz="1600" dirty="0"/>
              <a:t> </a:t>
            </a:r>
            <a:r>
              <a:rPr sz="1600" dirty="0" err="1"/>
              <a:t>éducatifs</a:t>
            </a:r>
            <a:br>
              <a:rPr lang="fr-FR" sz="1600" dirty="0"/>
            </a:br>
            <a:endParaRPr sz="1600" dirty="0"/>
          </a:p>
          <a:p>
            <a:r>
              <a:rPr dirty="0" err="1"/>
              <a:t>Limites</a:t>
            </a:r>
            <a:endParaRPr dirty="0"/>
          </a:p>
          <a:p>
            <a:pPr lvl="1"/>
            <a:r>
              <a:rPr sz="1600" dirty="0"/>
              <a:t>Performances </a:t>
            </a:r>
            <a:r>
              <a:rPr sz="1600" dirty="0" err="1"/>
              <a:t>limitées</a:t>
            </a:r>
            <a:r>
              <a:rPr sz="1600" dirty="0"/>
              <a:t> pour des charges de travail intensives</a:t>
            </a:r>
          </a:p>
          <a:p>
            <a:pPr lvl="1"/>
            <a:r>
              <a:rPr sz="1600" dirty="0" err="1"/>
              <a:t>Besoin</a:t>
            </a:r>
            <a:r>
              <a:rPr sz="1600" dirty="0"/>
              <a:t> </a:t>
            </a:r>
            <a:r>
              <a:rPr sz="1600" dirty="0" err="1"/>
              <a:t>d’une</a:t>
            </a:r>
            <a:r>
              <a:rPr sz="1600" dirty="0"/>
              <a:t> configuration </a:t>
            </a:r>
            <a:r>
              <a:rPr sz="1600" dirty="0" err="1"/>
              <a:t>initiale</a:t>
            </a:r>
            <a:r>
              <a:rPr sz="1600" dirty="0"/>
              <a:t> </a:t>
            </a:r>
            <a:r>
              <a:rPr sz="1600" dirty="0" err="1"/>
              <a:t>minutieuse</a:t>
            </a:r>
            <a:endParaRPr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EE06C-202D-BCDB-E787-06D6F01BD08A}"/>
              </a:ext>
            </a:extLst>
          </p:cNvPr>
          <p:cNvSpPr/>
          <p:nvPr/>
        </p:nvSpPr>
        <p:spPr>
          <a:xfrm>
            <a:off x="0" y="0"/>
            <a:ext cx="4285502" cy="6858000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Police, conception, circuit&#10;&#10;Description générée automatiquement">
            <a:extLst>
              <a:ext uri="{FF2B5EF4-FFF2-40B4-BE49-F238E27FC236}">
                <a16:creationId xmlns:a16="http://schemas.microsoft.com/office/drawing/2014/main" id="{35470BBA-FFAB-00EF-6B20-56BADA6C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" y="349009"/>
            <a:ext cx="4166900" cy="5772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7246E-AEFC-9C43-E8AD-9A6741602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2668-520B-D744-6B7F-6C0706798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900" y="5103267"/>
            <a:ext cx="7950200" cy="1168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600" dirty="0"/>
              <a:t>Prêts à transformer la classe mobile en une réalité ? Passons à l’étape suivante 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3F65C9-E164-C879-91F9-9D5FC789757F}"/>
              </a:ext>
            </a:extLst>
          </p:cNvPr>
          <p:cNvSpPr/>
          <p:nvPr/>
        </p:nvSpPr>
        <p:spPr>
          <a:xfrm>
            <a:off x="0" y="0"/>
            <a:ext cx="9144000" cy="4425417"/>
          </a:xfrm>
          <a:prstGeom prst="rect">
            <a:avLst/>
          </a:prstGeom>
          <a:solidFill>
            <a:srgbClr val="88D912">
              <a:alpha val="23000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fruit, logo, baie&#10;&#10;Description générée automatiquement">
            <a:extLst>
              <a:ext uri="{FF2B5EF4-FFF2-40B4-BE49-F238E27FC236}">
                <a16:creationId xmlns:a16="http://schemas.microsoft.com/office/drawing/2014/main" id="{E00CEE9E-8DAD-BC88-D611-494494A5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6883"/>
            <a:ext cx="4078127" cy="3971649"/>
          </a:xfrm>
          <a:prstGeom prst="rect">
            <a:avLst/>
          </a:prstGeom>
        </p:spPr>
      </p:pic>
      <p:pic>
        <p:nvPicPr>
          <p:cNvPr id="28" name="Image 27" descr="Une image contenant Appareils électroniques, Composant électronique, Ingénierie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717EB283-AA64-E00F-1449-48CE9377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92354" cy="42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</Template>
  <TotalTime>559</TotalTime>
  <Words>409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Classe Mobile Informatique Basée sur des Raspberry Pi</vt:lpstr>
      <vt:lpstr>Objectifs</vt:lpstr>
      <vt:lpstr>Infrastructure Matérielle</vt:lpstr>
      <vt:lpstr>Services Serveur</vt:lpstr>
      <vt:lpstr>Configuration Réseau</vt:lpstr>
      <vt:lpstr>Applications POSTES ClientS</vt:lpstr>
      <vt:lpstr>Performance et Consommation</vt:lpstr>
      <vt:lpstr>Avantages et Limites</vt:lpstr>
      <vt:lpstr>Prêts à transformer la classe mobile en une réalité ? Passons à l’étape suivante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Mike</dc:creator>
  <cp:keywords/>
  <dc:description>generated using python-pptx</dc:description>
  <cp:lastModifiedBy>Mickael Rousseau</cp:lastModifiedBy>
  <cp:revision>15</cp:revision>
  <dcterms:created xsi:type="dcterms:W3CDTF">2013-01-27T09:14:16Z</dcterms:created>
  <dcterms:modified xsi:type="dcterms:W3CDTF">2024-12-22T19:36:49Z</dcterms:modified>
  <cp:category/>
</cp:coreProperties>
</file>